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9" r:id="rId5"/>
    <p:sldId id="282" r:id="rId6"/>
    <p:sldId id="262" r:id="rId7"/>
    <p:sldId id="283" r:id="rId8"/>
    <p:sldId id="276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2" d="100"/>
          <a:sy n="72" d="100"/>
        </p:scale>
        <p:origin x="267" y="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FD4C49-B23C-42A5-BE50-B18A57CEF6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09164AC-6087-4AA2-A3B1-30519E94A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90E0060-2C4D-43BF-B35A-FB56494C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6B6BF77-6E41-49CC-A2CB-AB35EEBC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829E9C-4603-4EEA-A0DF-CE733697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526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CAEA09-D9D9-4F12-8482-B40FF46AC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89493E1-6D0D-4168-8E1F-C537E0F9A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181CAE-B961-4CB7-B224-FB735AC5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A4B4C55-7D01-494C-8A47-9B2D8DC6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D8A449-A486-4401-9C97-8B484A54A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027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06397A9-BF7E-4DA9-ACB3-573D06896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4918213-4F7E-4DE3-BA4A-F3F5DD661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02D4EE-380F-45B1-9D5D-4EED0AEE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94FCF21-A1F0-44C2-9958-2288BE8C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422989-F394-4492-AB6F-84EB3BD0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0286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4445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7725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0302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8236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026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4332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0645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550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9043C6-FBEC-416D-B16C-E28DC18F9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1444A56-D3C1-4D2C-95EA-02303655F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E2B862-CD1F-4EA9-96F3-0899D816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9FE695-2BE7-4E2E-9116-99EA4F20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B434D9-6161-40CA-AF59-4DB94831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510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314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1566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91595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63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26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349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25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789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309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464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7B865F-99F7-41BA-9B63-E213737BE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9472BCA-F05A-4745-A20B-721888814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3E1630-EAE1-469C-8EB7-741E366B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45BE44-35D8-4BF8-B4F7-3882AD19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F60705-705D-40B4-A197-D64A244A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3310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4764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319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890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2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169079-32C7-4AF0-9CA2-31288E9D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4AD0C2C-3097-462D-A214-65E92BB99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2217329-FE66-418A-92C0-75D0E0AC3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53E33B4-672B-433C-BAE5-1DC2C56F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90F3625-423C-4DBC-8F08-C0849B63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35076F2-1B8E-419E-AAC9-EA58241B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935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384A1F-3FB8-40D4-A7E5-380BB7617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FB9CE38-9997-42B2-BFBC-746FD3E0B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94A24B1-DF33-4850-AC9C-BCDAB7E75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355E552-F102-4F63-BC95-9D3317CFB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ACD87A8-5E6E-487C-AF9C-F5BC5BD9D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49E53B3-CD0C-4EB3-B234-1A47CBBA8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5624944-B5E0-4B52-A3DB-0D16B28B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B022ABB-76A5-4C86-8B8B-66429DA2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993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7A46431-F278-453E-8394-33982B28D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CC0C06D-DF90-4FD9-BD66-CA4275A60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01455A9-33A8-4E4C-A4FE-91E8855F9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68E8AE9-E3BD-48D8-A902-B1B77005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91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5E586D6-CF7E-4DD2-8EE5-97EEA8D62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570A303-BB3C-4E08-957A-2826D6B8C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430BC1A-99B6-4E5A-AF44-D85C52993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748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238B32-2BEC-4175-A987-4CECE7378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23C1745-910E-4797-8A05-8B140D17E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7759600-96D4-4B78-87A4-E41F30835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D42FBBB-2495-4D3B-BD5F-0E1E5CA23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304E250-801C-42A0-9018-2EF7A161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87225C0-4592-4F05-B314-7899A18F7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359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A934BE8-34DF-418A-BAE9-8151404EB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8DA011F-B2D1-4911-93FB-3A4A11AFEA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5A22564-A599-479D-82CB-BF60619ED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0FB7352-DE2B-4771-8E78-56A97D8D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57A06D1-A7E3-4195-9DC5-A3234E96F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BDC908C-652C-4215-9547-E245596C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433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2081CF7-06CE-419C-88AD-80A90999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341D582-80E2-4EC5-933F-DE6CB24AF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A9DFBB-33F5-441B-9E28-8247D865C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C3E11-43A7-476B-B019-8127959B8D8C}" type="datetimeFigureOut">
              <a:rPr lang="ar-IQ" smtClean="0"/>
              <a:t>02/09/1443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645351-A132-4AF1-A211-5587F267D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77B9694-C11A-4A50-B5EB-5FA40F7DC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0EEDD-167D-4DC4-8BCB-0A061492AA7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676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02/09/1443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20177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02/09/1443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S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799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057400" y="1371600"/>
            <a:ext cx="7851648" cy="227342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ar-IQ" sz="4800" dirty="0">
                <a:solidFill>
                  <a:srgbClr val="FFFF00"/>
                </a:solidFill>
              </a:rPr>
            </a:br>
            <a:br>
              <a:rPr lang="ar-IQ" sz="4800" dirty="0">
                <a:solidFill>
                  <a:srgbClr val="FFFF00"/>
                </a:solidFill>
              </a:rPr>
            </a:br>
            <a:br>
              <a:rPr lang="ar-IQ" sz="4800" dirty="0">
                <a:solidFill>
                  <a:srgbClr val="FFFF00"/>
                </a:solidFill>
              </a:rPr>
            </a:br>
            <a:r>
              <a:rPr lang="ar-IQ" sz="4800" dirty="0">
                <a:solidFill>
                  <a:srgbClr val="FFFF00"/>
                </a:solidFill>
              </a:rPr>
              <a:t>جامعة البصرة </a:t>
            </a:r>
            <a:br>
              <a:rPr lang="ar-IQ" sz="4800" dirty="0">
                <a:solidFill>
                  <a:srgbClr val="FFFF00"/>
                </a:solidFill>
              </a:rPr>
            </a:br>
            <a:r>
              <a:rPr lang="ar-IQ" sz="4800" dirty="0">
                <a:solidFill>
                  <a:srgbClr val="002060"/>
                </a:solidFill>
              </a:rPr>
              <a:t>كلية التربية / القرنة</a:t>
            </a:r>
            <a:br>
              <a:rPr lang="ar-IQ" sz="4800" dirty="0">
                <a:solidFill>
                  <a:srgbClr val="FFFF00"/>
                </a:solidFill>
              </a:rPr>
            </a:br>
            <a:endParaRPr lang="ar-IQ" sz="4000" dirty="0">
              <a:solidFill>
                <a:srgbClr val="FFFF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711624" y="3861048"/>
            <a:ext cx="6400800" cy="194421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ctr">
              <a:buClr>
                <a:srgbClr val="0BD0D9"/>
              </a:buClr>
            </a:pPr>
            <a:endParaRPr lang="ar-IQ" sz="4000" dirty="0">
              <a:solidFill>
                <a:srgbClr val="FF0000"/>
              </a:solidFill>
            </a:endParaRPr>
          </a:p>
          <a:p>
            <a:pPr lvl="0" algn="ctr">
              <a:buClr>
                <a:srgbClr val="0BD0D9"/>
              </a:buClr>
            </a:pPr>
            <a:r>
              <a:rPr lang="ar-IQ" sz="4000" dirty="0">
                <a:solidFill>
                  <a:srgbClr val="FF0000"/>
                </a:solidFill>
              </a:rPr>
              <a:t>قسم اللغة العربية</a:t>
            </a: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45" y="0"/>
            <a:ext cx="1584176" cy="1120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3" descr="نتيجة بحث الصور عن الشعار الرسمي لجامعة البصرة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0210" y="0"/>
            <a:ext cx="1407790" cy="1192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73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5ADB72-5413-4E14-8DA0-2BBB38C6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420888"/>
            <a:ext cx="8305800" cy="1872208"/>
          </a:xfrm>
          <a:solidFill>
            <a:srgbClr val="ED69BE"/>
          </a:solidFill>
        </p:spPr>
        <p:txBody>
          <a:bodyPr>
            <a:normAutofit/>
          </a:bodyPr>
          <a:lstStyle/>
          <a:p>
            <a:pPr algn="ctr"/>
            <a:r>
              <a:rPr lang="ar-IQ" sz="9600" dirty="0">
                <a:solidFill>
                  <a:schemeClr val="tx1"/>
                </a:solidFill>
              </a:rPr>
              <a:t>المرحلة الثالثة</a:t>
            </a:r>
          </a:p>
        </p:txBody>
      </p:sp>
    </p:spTree>
    <p:extLst>
      <p:ext uri="{BB962C8B-B14F-4D97-AF65-F5344CB8AC3E}">
        <p14:creationId xmlns:p14="http://schemas.microsoft.com/office/powerpoint/2010/main" val="297350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81200" y="764704"/>
            <a:ext cx="8229600" cy="1368152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ar-IQ" sz="8000" dirty="0">
                <a:solidFill>
                  <a:schemeClr val="bg1"/>
                </a:solidFill>
              </a:rPr>
              <a:t>الأدب الأندلسي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81200" y="2564904"/>
            <a:ext cx="8229600" cy="302433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6000" dirty="0"/>
              <a:t>مدرِّسة المادة:</a:t>
            </a:r>
          </a:p>
          <a:p>
            <a:pPr algn="ctr"/>
            <a:r>
              <a:rPr lang="ar-IQ" sz="6000" dirty="0"/>
              <a:t>م. رؤى عبد الامير رحمة</a:t>
            </a:r>
          </a:p>
        </p:txBody>
      </p:sp>
    </p:spTree>
    <p:extLst>
      <p:ext uri="{BB962C8B-B14F-4D97-AF65-F5344CB8AC3E}">
        <p14:creationId xmlns:p14="http://schemas.microsoft.com/office/powerpoint/2010/main" val="70238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3383" y="2259173"/>
            <a:ext cx="11804609" cy="1652099"/>
          </a:xfrm>
          <a:solidFill>
            <a:srgbClr val="800000"/>
          </a:solidFill>
        </p:spPr>
        <p:txBody>
          <a:bodyPr>
            <a:noAutofit/>
          </a:bodyPr>
          <a:lstStyle/>
          <a:p>
            <a:pPr algn="ctr"/>
            <a:r>
              <a:rPr lang="ar-IQ" sz="8800" dirty="0">
                <a:solidFill>
                  <a:srgbClr val="FFFF00"/>
                </a:solidFill>
              </a:rPr>
              <a:t>النثر في عصرَي الطوائف والمرابطين</a:t>
            </a:r>
          </a:p>
        </p:txBody>
      </p:sp>
    </p:spTree>
    <p:extLst>
      <p:ext uri="{BB962C8B-B14F-4D97-AF65-F5344CB8AC3E}">
        <p14:creationId xmlns:p14="http://schemas.microsoft.com/office/powerpoint/2010/main" val="1800187999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3383" y="2259173"/>
            <a:ext cx="11804609" cy="165209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ar-IQ" sz="8800" dirty="0">
                <a:solidFill>
                  <a:schemeClr val="bg1"/>
                </a:solidFill>
              </a:rPr>
              <a:t>الرسالة الجدية و الرسالة الهزلية</a:t>
            </a:r>
          </a:p>
        </p:txBody>
      </p:sp>
    </p:spTree>
    <p:extLst>
      <p:ext uri="{BB962C8B-B14F-4D97-AF65-F5344CB8AC3E}">
        <p14:creationId xmlns:p14="http://schemas.microsoft.com/office/powerpoint/2010/main" val="223433060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>
            <a:extLst>
              <a:ext uri="{FF2B5EF4-FFF2-40B4-BE49-F238E27FC236}">
                <a16:creationId xmlns:a16="http://schemas.microsoft.com/office/drawing/2014/main" id="{01D7D1A7-467E-4148-AB51-14B671487CDE}"/>
              </a:ext>
            </a:extLst>
          </p:cNvPr>
          <p:cNvSpPr txBox="1"/>
          <p:nvPr/>
        </p:nvSpPr>
        <p:spPr>
          <a:xfrm>
            <a:off x="772815" y="713822"/>
            <a:ext cx="10648336" cy="5940088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</a:rPr>
              <a:t>تشترك الرسالتان بأنهما :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4400" dirty="0">
                <a:solidFill>
                  <a:prstClr val="white"/>
                </a:solidFill>
                <a:latin typeface="Constantia"/>
              </a:rPr>
              <a:t>1 – فيهما إطالة و إطناب 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</a:rPr>
              <a:t>2 – فيهما صناعة لفظية معتمدة على السجع و ازدواج العبارة.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4400" dirty="0">
                <a:solidFill>
                  <a:prstClr val="white"/>
                </a:solidFill>
                <a:latin typeface="Constantia"/>
              </a:rPr>
              <a:t>3 – تشترك الرسالتان أيضاً في قوة الخيال وكونه عنصراً مهماً في التعبير و التصوير. 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</a:rPr>
              <a:t>4 – تشتركان في الإكثار من استعمال الأمثال و الحكم وذكْر الأحاديث التأريخية.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4400" dirty="0">
                <a:solidFill>
                  <a:prstClr val="white"/>
                </a:solidFill>
                <a:latin typeface="Constantia"/>
              </a:rPr>
              <a:t>5- ذكْر وقائع القرآن الكريم و حوادث الإسلام الحنيف. </a:t>
            </a:r>
            <a:r>
              <a:rPr kumimoji="0" lang="ar-IQ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</a:rPr>
              <a:t>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0448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100</Words>
  <Application>Microsoft Office PowerPoint</Application>
  <PresentationFormat>شاشة عريضة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3</vt:i4>
      </vt:variant>
      <vt:variant>
        <vt:lpstr>عناوين الشرائح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Constantia</vt:lpstr>
      <vt:lpstr>Wingdings 2</vt:lpstr>
      <vt:lpstr>نسق Office</vt:lpstr>
      <vt:lpstr>تدفق</vt:lpstr>
      <vt:lpstr>1_تدفق</vt:lpstr>
      <vt:lpstr>   جامعة البصرة  كلية التربية / القرنة </vt:lpstr>
      <vt:lpstr>المرحلة الثالثة</vt:lpstr>
      <vt:lpstr>الأدب الأندلسي</vt:lpstr>
      <vt:lpstr>النثر في عصرَي الطوائف والمرابطين</vt:lpstr>
      <vt:lpstr>الرسالة الجدية و الرسالة الهزلية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جامعة البصرة  كلية التربية / القرنة </dc:title>
  <dc:creator>roaa Rh</dc:creator>
  <cp:lastModifiedBy>roaa Rh</cp:lastModifiedBy>
  <cp:revision>1</cp:revision>
  <dcterms:created xsi:type="dcterms:W3CDTF">2022-04-03T03:34:21Z</dcterms:created>
  <dcterms:modified xsi:type="dcterms:W3CDTF">2022-04-03T03:45:39Z</dcterms:modified>
</cp:coreProperties>
</file>